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t>Hi. I’m Chris Marston, general counsel for the Republican Party of Virginia.</a:t>
            </a:r>
            <a:endParaRPr/>
          </a:p>
          <a:p>
            <a:pPr indent="0" lvl="0" marL="0" rtl="0" algn="l">
              <a:lnSpc>
                <a:spcPct val="115000"/>
              </a:lnSpc>
              <a:spcBef>
                <a:spcPts val="1200"/>
              </a:spcBef>
              <a:spcAft>
                <a:spcPts val="1200"/>
              </a:spcAft>
              <a:buNone/>
            </a:pPr>
            <a:r>
              <a:rPr lang="en"/>
              <a:t>Thank you for agreeing to serve as a canvass observer for the Party.</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97ae36ae60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97ae36ae60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t>The Canvass is the process for establishing official election results.</a:t>
            </a:r>
            <a:endParaRPr/>
          </a:p>
          <a:p>
            <a:pPr indent="0" lvl="0" marL="0" rtl="0" algn="l">
              <a:lnSpc>
                <a:spcPct val="115000"/>
              </a:lnSpc>
              <a:spcBef>
                <a:spcPts val="1200"/>
              </a:spcBef>
              <a:spcAft>
                <a:spcPts val="0"/>
              </a:spcAft>
              <a:buClr>
                <a:schemeClr val="dk1"/>
              </a:buClr>
              <a:buSzPts val="1100"/>
              <a:buFont typeface="Arial"/>
              <a:buNone/>
            </a:pPr>
            <a:r>
              <a:rPr lang="en"/>
              <a:t>The local Electoral Board (or in large jurisdictions, teams of officers of election working under its supervision) reviews the unofficial returns from the precincts and finalizes the numbers</a:t>
            </a:r>
            <a:endParaRPr/>
          </a:p>
          <a:p>
            <a:pPr indent="0" lvl="0" marL="0" rtl="0" algn="l">
              <a:lnSpc>
                <a:spcPct val="115000"/>
              </a:lnSpc>
              <a:spcBef>
                <a:spcPts val="1200"/>
              </a:spcBef>
              <a:spcAft>
                <a:spcPts val="0"/>
              </a:spcAft>
              <a:buClr>
                <a:schemeClr val="dk1"/>
              </a:buClr>
              <a:buSzPts val="1100"/>
              <a:buFont typeface="Arial"/>
              <a:buNone/>
            </a:pPr>
            <a:r>
              <a:rPr lang="en"/>
              <a:t>The Canvass begins on Wednesday, Nov. 6.</a:t>
            </a:r>
            <a:endParaRPr/>
          </a:p>
          <a:p>
            <a:pPr indent="0" lvl="0" marL="0" rtl="0" algn="l">
              <a:lnSpc>
                <a:spcPct val="115000"/>
              </a:lnSpc>
              <a:spcBef>
                <a:spcPts val="1200"/>
              </a:spcBef>
              <a:spcAft>
                <a:spcPts val="0"/>
              </a:spcAft>
              <a:buClr>
                <a:schemeClr val="dk1"/>
              </a:buClr>
              <a:buSzPts val="1100"/>
              <a:buFont typeface="Arial"/>
              <a:buNone/>
            </a:pPr>
            <a:r>
              <a:rPr lang="en"/>
              <a:t>It will likely adjourn to reconvene one or more times. Late-arriving Absentee Ballots may come in until Friday, Nov. 7. Some boards will meet again that day. The Provisional Ballot meeting can’t be completed until Tuesday, Nov. 11, so board will likely meet that day too..</a:t>
            </a:r>
            <a:endParaRPr/>
          </a:p>
          <a:p>
            <a:pPr indent="0" lvl="0" marL="0" rtl="0" algn="l">
              <a:lnSpc>
                <a:spcPct val="115000"/>
              </a:lnSpc>
              <a:spcBef>
                <a:spcPts val="1200"/>
              </a:spcBef>
              <a:spcAft>
                <a:spcPts val="0"/>
              </a:spcAft>
              <a:buClr>
                <a:schemeClr val="dk1"/>
              </a:buClr>
              <a:buSzPts val="1100"/>
              <a:buFont typeface="Arial"/>
              <a:buNone/>
            </a:pPr>
            <a:r>
              <a:rPr lang="en"/>
              <a:t>If the work that can be accomplished without waiting for these deadlines is not completed on Wednesday, the Canvass may reconvene on Thursday or another day.</a:t>
            </a:r>
            <a:endParaRPr/>
          </a:p>
          <a:p>
            <a:pPr indent="0" lvl="0" marL="0" rtl="0" algn="l">
              <a:lnSpc>
                <a:spcPct val="115000"/>
              </a:lnSpc>
              <a:spcBef>
                <a:spcPts val="1200"/>
              </a:spcBef>
              <a:spcAft>
                <a:spcPts val="1200"/>
              </a:spcAft>
              <a:buNone/>
            </a:pPr>
            <a:r>
              <a:rPr lang="en"/>
              <a:t>The Canvass must conclude no later than Friday, Nov. 15, at which time the Electoral Board will complete the “Abstract of Votes”—the official results for the City or County—as well as certificates of election for winners of election for local office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97ae36ae60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97ae36ae60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t>For each precinct, the Electoral Board will review the Statement of Results prepared in each precinct on Election Day along with other paperwork.</a:t>
            </a:r>
            <a:endParaRPr/>
          </a:p>
          <a:p>
            <a:pPr indent="0" lvl="0" marL="0" rtl="0" algn="l">
              <a:lnSpc>
                <a:spcPct val="115000"/>
              </a:lnSpc>
              <a:spcBef>
                <a:spcPts val="1200"/>
              </a:spcBef>
              <a:spcAft>
                <a:spcPts val="0"/>
              </a:spcAft>
              <a:buClr>
                <a:schemeClr val="dk1"/>
              </a:buClr>
              <a:buSzPts val="1100"/>
              <a:buFont typeface="Arial"/>
              <a:buNone/>
            </a:pPr>
            <a:r>
              <a:rPr lang="en"/>
              <a:t>For Observers, the most important items to note are the “Ballots Cast”—the total number of ballots that were scanned by the machine or otherwise counted—and the “Poll Book Count”—the number of voters who recorded as checking in at the precinct. These numbers should match, if not, there should be an explanation. Observers should make note of that explanation and anything else that the Board notes as unusual about the precinct.</a:t>
            </a:r>
            <a:endParaRPr/>
          </a:p>
          <a:p>
            <a:pPr indent="0" lvl="0" marL="0" rtl="0" algn="l">
              <a:lnSpc>
                <a:spcPct val="115000"/>
              </a:lnSpc>
              <a:spcBef>
                <a:spcPts val="1200"/>
              </a:spcBef>
              <a:spcAft>
                <a:spcPts val="1200"/>
              </a:spcAft>
              <a:buNone/>
            </a:pPr>
            <a:r>
              <a:rPr lang="en"/>
              <a:t>The Board will also make sure that the unofficial results reported are corrected if there were any errors, such as transposing digits or putting the results of one race in for a different race.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97ae36ae60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97ae36ae60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t>On Wednesday, the Electoral Board will review all regular election day precincts, as well as all of the early voting results, and the by mail absentee ballots that were counted on Election Day (other by mail absentee votes will be counted in the “post-election precinct.”</a:t>
            </a:r>
            <a:endParaRPr/>
          </a:p>
          <a:p>
            <a:pPr indent="0" lvl="0" marL="0" rtl="0" algn="l">
              <a:lnSpc>
                <a:spcPct val="115000"/>
              </a:lnSpc>
              <a:spcBef>
                <a:spcPts val="1200"/>
              </a:spcBef>
              <a:spcAft>
                <a:spcPts val="0"/>
              </a:spcAft>
              <a:buClr>
                <a:schemeClr val="dk1"/>
              </a:buClr>
              <a:buSzPts val="1100"/>
              <a:buFont typeface="Arial"/>
              <a:buNone/>
            </a:pPr>
            <a:r>
              <a:rPr lang="en"/>
              <a:t>The post-election precinct, which will be canvassed on Friday or the next week, will include any absentee ballots post marked by election day, but received in the mail after election day, any absentee ballots that were returned to the dropboxes at election day precincts, and any absentee ballots that were “cured” by the Friday, Nov. 8, noon deadline.</a:t>
            </a:r>
            <a:endParaRPr/>
          </a:p>
          <a:p>
            <a:pPr indent="0" lvl="0" marL="0" rtl="0" algn="l">
              <a:lnSpc>
                <a:spcPct val="115000"/>
              </a:lnSpc>
              <a:spcBef>
                <a:spcPts val="1200"/>
              </a:spcBef>
              <a:spcAft>
                <a:spcPts val="0"/>
              </a:spcAft>
              <a:buClr>
                <a:schemeClr val="dk1"/>
              </a:buClr>
              <a:buSzPts val="1100"/>
              <a:buFont typeface="Arial"/>
              <a:buNone/>
            </a:pPr>
            <a:r>
              <a:rPr lang="en"/>
              <a:t>The provisional precinct will be canvassed on Tuesday, Nov. 12, or later.</a:t>
            </a:r>
            <a:endParaRPr/>
          </a:p>
          <a:p>
            <a:pPr indent="0" lvl="0" marL="0" rtl="0" algn="l">
              <a:spcBef>
                <a:spcPts val="120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97ae36ae60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97ae36ae60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t>The Electoral Board will also hold a provisional ballot hearing. This closed meeting will likely begin on Wednesday but be adjourned for one or more additional sessions later in the week or the following week.</a:t>
            </a:r>
            <a:endParaRPr/>
          </a:p>
          <a:p>
            <a:pPr indent="0" lvl="0" marL="0" rtl="0" algn="l">
              <a:lnSpc>
                <a:spcPct val="115000"/>
              </a:lnSpc>
              <a:spcBef>
                <a:spcPts val="1200"/>
              </a:spcBef>
              <a:spcAft>
                <a:spcPts val="0"/>
              </a:spcAft>
              <a:buClr>
                <a:schemeClr val="dk1"/>
              </a:buClr>
              <a:buSzPts val="1100"/>
              <a:buFont typeface="Arial"/>
              <a:buNone/>
            </a:pPr>
            <a:r>
              <a:rPr lang="en"/>
              <a:t>One representative from each party and one representative of each independent candidate on the ballot may attend the provisional ballot hearing to observe. The party representative needs to be authorized by the Unit Chair.</a:t>
            </a:r>
            <a:endParaRPr/>
          </a:p>
          <a:p>
            <a:pPr indent="0" lvl="0" marL="0" rtl="0" algn="l">
              <a:lnSpc>
                <a:spcPct val="115000"/>
              </a:lnSpc>
              <a:spcBef>
                <a:spcPts val="1200"/>
              </a:spcBef>
              <a:spcAft>
                <a:spcPts val="0"/>
              </a:spcAft>
              <a:buClr>
                <a:schemeClr val="dk1"/>
              </a:buClr>
              <a:buSzPts val="1100"/>
              <a:buFont typeface="Arial"/>
              <a:buNone/>
            </a:pPr>
            <a:r>
              <a:rPr lang="en"/>
              <a:t>The Board will consider whether or not the provisional ballots offered at the precincts or in early voting should be cast and counted.</a:t>
            </a:r>
            <a:endParaRPr/>
          </a:p>
          <a:p>
            <a:pPr indent="0" lvl="0" marL="0" rtl="0" algn="l">
              <a:lnSpc>
                <a:spcPct val="115000"/>
              </a:lnSpc>
              <a:spcBef>
                <a:spcPts val="1200"/>
              </a:spcBef>
              <a:spcAft>
                <a:spcPts val="0"/>
              </a:spcAft>
              <a:buClr>
                <a:schemeClr val="dk1"/>
              </a:buClr>
              <a:buSzPts val="1100"/>
              <a:buFont typeface="Arial"/>
              <a:buNone/>
            </a:pPr>
            <a:r>
              <a:rPr lang="en"/>
              <a:t>Voters may appear in support of the counting of their ballots.</a:t>
            </a:r>
            <a:endParaRPr/>
          </a:p>
          <a:p>
            <a:pPr indent="0" lvl="0" marL="0" rtl="0" algn="l">
              <a:lnSpc>
                <a:spcPct val="115000"/>
              </a:lnSpc>
              <a:spcBef>
                <a:spcPts val="1200"/>
              </a:spcBef>
              <a:spcAft>
                <a:spcPts val="1200"/>
              </a:spcAft>
              <a:buNone/>
            </a:pPr>
            <a:r>
              <a:rPr lang="en"/>
              <a:t>Much of the hearing will be perfunctory and relate to same day registration, but other issues may require more consideration.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97ae36ae60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97ae36ae60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solidFill>
                  <a:schemeClr val="dk1"/>
                </a:solidFill>
              </a:rPr>
              <a:t>As a canvass observer, you have several important responsibilities.</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1.</a:t>
            </a:r>
            <a:r>
              <a:rPr lang="en" sz="700">
                <a:solidFill>
                  <a:schemeClr val="dk1"/>
                </a:solidFill>
              </a:rPr>
              <a:t>       </a:t>
            </a:r>
            <a:r>
              <a:rPr lang="en">
                <a:solidFill>
                  <a:schemeClr val="dk1"/>
                </a:solidFill>
              </a:rPr>
              <a:t>Secure a copy of the Provisional Ballot Log. You should request this immediately upon arriving at the Registrar’s office. The law requires that it be provided no later than the beginning of the provisional ballot hearing.</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2.</a:t>
            </a:r>
            <a:r>
              <a:rPr lang="en" sz="700">
                <a:solidFill>
                  <a:schemeClr val="dk1"/>
                </a:solidFill>
              </a:rPr>
              <a:t>       </a:t>
            </a:r>
            <a:r>
              <a:rPr lang="en">
                <a:solidFill>
                  <a:schemeClr val="dk1"/>
                </a:solidFill>
              </a:rPr>
              <a:t>Please e-mail the provisional ballot log to help@virginia.gop. Include the name of your city or county in the subject line of the e-mail (e.g., “Faraway County Provisional Log”</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3.</a:t>
            </a:r>
            <a:r>
              <a:rPr lang="en" sz="700">
                <a:solidFill>
                  <a:schemeClr val="dk1"/>
                </a:solidFill>
              </a:rPr>
              <a:t>       </a:t>
            </a:r>
            <a:r>
              <a:rPr lang="en">
                <a:solidFill>
                  <a:schemeClr val="dk1"/>
                </a:solidFill>
              </a:rPr>
              <a:t>For each precinct, complete the Canvass Precinct Report Form. Be sure to record the “Ballots Cast” and the “Poll Book Count.” Make note of any unusual circumstance discussed by the Board.</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
                <a:solidFill>
                  <a:schemeClr val="dk1"/>
                </a:solidFill>
              </a:rPr>
              <a:t>4.</a:t>
            </a:r>
            <a:r>
              <a:rPr lang="en" sz="700">
                <a:solidFill>
                  <a:schemeClr val="dk1"/>
                </a:solidFill>
              </a:rPr>
              <a:t>       </a:t>
            </a:r>
            <a:r>
              <a:rPr lang="en">
                <a:solidFill>
                  <a:schemeClr val="dk1"/>
                </a:solidFill>
              </a:rPr>
              <a:t>At the end of the day, e-mail completed Canvass Precinct Report Forms to help@virignia.gop and be sure to include the name of your city or county in the subject line of the e-mail (e.g., “Faraway County Canvass Report”).</a:t>
            </a:r>
            <a:endParaRPr>
              <a:solidFill>
                <a:schemeClr val="dk1"/>
              </a:solidFill>
            </a:endParaRPr>
          </a:p>
          <a:p>
            <a:pPr indent="0" lvl="0" marL="0" rtl="0" algn="l">
              <a:lnSpc>
                <a:spcPct val="115000"/>
              </a:lnSpc>
              <a:spcBef>
                <a:spcPts val="1200"/>
              </a:spcBef>
              <a:spcAft>
                <a:spcPts val="1200"/>
              </a:spcAft>
              <a:buNone/>
            </a:pPr>
            <a:r>
              <a:rPr lang="en">
                <a:solidFill>
                  <a:schemeClr val="dk1"/>
                </a:solidFill>
              </a:rPr>
              <a:t>5.</a:t>
            </a:r>
            <a:r>
              <a:rPr lang="en" sz="700">
                <a:solidFill>
                  <a:schemeClr val="dk1"/>
                </a:solidFill>
              </a:rPr>
              <a:t>       </a:t>
            </a:r>
            <a:r>
              <a:rPr lang="en">
                <a:solidFill>
                  <a:schemeClr val="dk1"/>
                </a:solidFill>
              </a:rPr>
              <a:t>One observer, authorized by the unit chair, should also attend the provisional ballot hearing to ensure the Board follows the law in determining which ballots to count.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97ae36ae60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97ae36ae60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
              <a:t>The Hotline will be available to help during the canvass period.</a:t>
            </a:r>
            <a:endParaRPr/>
          </a:p>
          <a:p>
            <a:pPr indent="0" lvl="0" marL="0" rtl="0" algn="l">
              <a:lnSpc>
                <a:spcPct val="115000"/>
              </a:lnSpc>
              <a:spcBef>
                <a:spcPts val="1200"/>
              </a:spcBef>
              <a:spcAft>
                <a:spcPts val="0"/>
              </a:spcAft>
              <a:buClr>
                <a:schemeClr val="dk1"/>
              </a:buClr>
              <a:buSzPts val="1100"/>
              <a:buFont typeface="Arial"/>
              <a:buNone/>
            </a:pPr>
            <a:r>
              <a:rPr lang="en"/>
              <a:t>You can call 804-600-4809, e-mail help@virignia.gop, or visit va.protectthevote.com.</a:t>
            </a:r>
            <a:endParaRPr/>
          </a:p>
          <a:p>
            <a:pPr indent="0" lvl="0" marL="0" rtl="0" algn="l">
              <a:lnSpc>
                <a:spcPct val="115000"/>
              </a:lnSpc>
              <a:spcBef>
                <a:spcPts val="1200"/>
              </a:spcBef>
              <a:spcAft>
                <a:spcPts val="1200"/>
              </a:spcAft>
              <a:buNone/>
            </a:pPr>
            <a:r>
              <a:rPr lang="en"/>
              <a:t>Thank you for serving as a canvass observer.</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Canvass</a:t>
            </a:r>
            <a:endParaRPr/>
          </a:p>
        </p:txBody>
      </p:sp>
      <p:sp>
        <p:nvSpPr>
          <p:cNvPr id="68" name="Google Shape;68;p13"/>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November 5, 2024 Election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What’s the Canvass</a:t>
            </a:r>
            <a:endParaRPr/>
          </a:p>
        </p:txBody>
      </p:sp>
      <p:sp>
        <p:nvSpPr>
          <p:cNvPr id="74" name="Google Shape;74;p1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Review of Unofficial Results</a:t>
            </a:r>
            <a:endParaRPr/>
          </a:p>
          <a:p>
            <a:pPr indent="-342900" lvl="0" marL="457200" rtl="0" algn="l">
              <a:spcBef>
                <a:spcPts val="0"/>
              </a:spcBef>
              <a:spcAft>
                <a:spcPts val="0"/>
              </a:spcAft>
              <a:buSzPts val="1800"/>
              <a:buChar char="●"/>
            </a:pPr>
            <a:r>
              <a:rPr lang="en"/>
              <a:t>Leads to Certification of Results</a:t>
            </a:r>
            <a:endParaRPr/>
          </a:p>
          <a:p>
            <a:pPr indent="-342900" lvl="0" marL="457200" rtl="0" algn="l">
              <a:spcBef>
                <a:spcPts val="0"/>
              </a:spcBef>
              <a:spcAft>
                <a:spcPts val="0"/>
              </a:spcAft>
              <a:buSzPts val="1800"/>
              <a:buChar char="●"/>
            </a:pPr>
            <a:r>
              <a:rPr lang="en"/>
              <a:t>Begins Wednesday, November 6</a:t>
            </a:r>
            <a:endParaRPr/>
          </a:p>
          <a:p>
            <a:pPr indent="-342900" lvl="0" marL="457200" rtl="0" algn="l">
              <a:spcBef>
                <a:spcPts val="0"/>
              </a:spcBef>
              <a:spcAft>
                <a:spcPts val="0"/>
              </a:spcAft>
              <a:buSzPts val="1800"/>
              <a:buChar char="●"/>
            </a:pPr>
            <a:r>
              <a:rPr lang="en"/>
              <a:t>Ends Friday, November 15 (10-Day Period New for 2024)</a:t>
            </a:r>
            <a:endParaRPr/>
          </a:p>
          <a:p>
            <a:pPr indent="-342900" lvl="0" marL="457200" rtl="0" algn="l">
              <a:spcBef>
                <a:spcPts val="0"/>
              </a:spcBef>
              <a:spcAft>
                <a:spcPts val="0"/>
              </a:spcAft>
              <a:buSzPts val="1800"/>
              <a:buChar char="●"/>
            </a:pPr>
            <a:r>
              <a:rPr lang="en"/>
              <a:t>Concludes with Electoral Board </a:t>
            </a:r>
            <a:endParaRPr/>
          </a:p>
          <a:p>
            <a:pPr indent="-317500" lvl="1" marL="914400" rtl="0" algn="l">
              <a:spcBef>
                <a:spcPts val="0"/>
              </a:spcBef>
              <a:spcAft>
                <a:spcPts val="0"/>
              </a:spcAft>
              <a:buSzPts val="1400"/>
              <a:buChar char="○"/>
            </a:pPr>
            <a:r>
              <a:rPr lang="en"/>
              <a:t>Completing Abstract of Votes</a:t>
            </a:r>
            <a:endParaRPr/>
          </a:p>
          <a:p>
            <a:pPr indent="-317500" lvl="1" marL="914400" rtl="0" algn="l">
              <a:spcBef>
                <a:spcPts val="0"/>
              </a:spcBef>
              <a:spcAft>
                <a:spcPts val="0"/>
              </a:spcAft>
              <a:buSzPts val="1400"/>
              <a:buChar char="○"/>
            </a:pPr>
            <a:r>
              <a:rPr lang="en"/>
              <a:t>Issuing Certificates of Election to Local Candidates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Reviewing Precinct Returns</a:t>
            </a:r>
            <a:endParaRPr/>
          </a:p>
        </p:txBody>
      </p:sp>
      <p:sp>
        <p:nvSpPr>
          <p:cNvPr id="80" name="Google Shape;80;p15"/>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Electoral Board Reviews the “Statement of Results” completed by the officers of </a:t>
            </a:r>
            <a:r>
              <a:rPr lang="en"/>
              <a:t>election in the precincts.</a:t>
            </a:r>
            <a:endParaRPr/>
          </a:p>
          <a:p>
            <a:pPr indent="-342900" lvl="0" marL="457200" rtl="0" algn="l">
              <a:spcBef>
                <a:spcPts val="0"/>
              </a:spcBef>
              <a:spcAft>
                <a:spcPts val="0"/>
              </a:spcAft>
              <a:buSzPts val="1800"/>
              <a:buChar char="●"/>
            </a:pPr>
            <a:r>
              <a:rPr lang="en"/>
              <a:t>Compares “Ballots Cast” to “Poll Book Count”</a:t>
            </a:r>
            <a:endParaRPr/>
          </a:p>
          <a:p>
            <a:pPr indent="-342900" lvl="0" marL="457200" rtl="0" algn="l">
              <a:spcBef>
                <a:spcPts val="0"/>
              </a:spcBef>
              <a:spcAft>
                <a:spcPts val="0"/>
              </a:spcAft>
              <a:buSzPts val="1800"/>
              <a:buChar char="●"/>
            </a:pPr>
            <a:r>
              <a:rPr lang="en"/>
              <a:t>Checks the Recording of Vote Totals (transposition errors such as flipped digits, wrong race, etc.)</a:t>
            </a:r>
            <a:endParaRPr/>
          </a:p>
          <a:p>
            <a:pPr indent="-342900" lvl="0" marL="457200" rtl="0" algn="l">
              <a:spcBef>
                <a:spcPts val="0"/>
              </a:spcBef>
              <a:spcAft>
                <a:spcPts val="0"/>
              </a:spcAft>
              <a:buSzPts val="1800"/>
              <a:buChar char="●"/>
            </a:pPr>
            <a:r>
              <a:rPr lang="en"/>
              <a:t>Reviews other information from Officers.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Precinct Review Schedule</a:t>
            </a:r>
            <a:endParaRPr/>
          </a:p>
        </p:txBody>
      </p:sp>
      <p:sp>
        <p:nvSpPr>
          <p:cNvPr id="86" name="Google Shape;86;p16"/>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Wednesday, Nov. 6 (could extend further in the week)</a:t>
            </a:r>
            <a:endParaRPr/>
          </a:p>
          <a:p>
            <a:pPr indent="-317500" lvl="1" marL="914400" rtl="0" algn="l">
              <a:spcBef>
                <a:spcPts val="0"/>
              </a:spcBef>
              <a:spcAft>
                <a:spcPts val="0"/>
              </a:spcAft>
              <a:buSzPts val="1400"/>
              <a:buChar char="○"/>
            </a:pPr>
            <a:r>
              <a:rPr lang="en"/>
              <a:t>Election Day Precincts</a:t>
            </a:r>
            <a:endParaRPr/>
          </a:p>
          <a:p>
            <a:pPr indent="-317500" lvl="1" marL="914400" rtl="0" algn="l">
              <a:spcBef>
                <a:spcPts val="0"/>
              </a:spcBef>
              <a:spcAft>
                <a:spcPts val="0"/>
              </a:spcAft>
              <a:buSzPts val="1400"/>
              <a:buChar char="○"/>
            </a:pPr>
            <a:r>
              <a:rPr lang="en"/>
              <a:t>Early Voting “Precinct”</a:t>
            </a:r>
            <a:endParaRPr/>
          </a:p>
          <a:p>
            <a:pPr indent="-317500" lvl="1" marL="914400" rtl="0" algn="l">
              <a:spcBef>
                <a:spcPts val="0"/>
              </a:spcBef>
              <a:spcAft>
                <a:spcPts val="0"/>
              </a:spcAft>
              <a:buSzPts val="1400"/>
              <a:buChar char="○"/>
            </a:pPr>
            <a:r>
              <a:rPr lang="en"/>
              <a:t>By Mail Absentee “Precinct”</a:t>
            </a:r>
            <a:endParaRPr/>
          </a:p>
          <a:p>
            <a:pPr indent="-342900" lvl="0" marL="457200" rtl="0" algn="l">
              <a:spcBef>
                <a:spcPts val="0"/>
              </a:spcBef>
              <a:spcAft>
                <a:spcPts val="0"/>
              </a:spcAft>
              <a:buSzPts val="1800"/>
              <a:buChar char="●"/>
            </a:pPr>
            <a:r>
              <a:rPr lang="en"/>
              <a:t>Friday, Nov. 8 (could be postponed to following week)</a:t>
            </a:r>
            <a:endParaRPr/>
          </a:p>
          <a:p>
            <a:pPr indent="-317500" lvl="1" marL="914400" rtl="0" algn="l">
              <a:spcBef>
                <a:spcPts val="0"/>
              </a:spcBef>
              <a:spcAft>
                <a:spcPts val="0"/>
              </a:spcAft>
              <a:buSzPts val="1400"/>
              <a:buChar char="○"/>
            </a:pPr>
            <a:r>
              <a:rPr lang="en"/>
              <a:t>Post-Election “Precinct” (By Mail Absentees returned to election day dropboxes, or returned by mail after Election Day, but postmarked on or before Election Day)</a:t>
            </a:r>
            <a:endParaRPr/>
          </a:p>
          <a:p>
            <a:pPr indent="-342900" lvl="0" marL="457200" rtl="0" algn="l">
              <a:spcBef>
                <a:spcPts val="0"/>
              </a:spcBef>
              <a:spcAft>
                <a:spcPts val="0"/>
              </a:spcAft>
              <a:buSzPts val="1800"/>
              <a:buChar char="●"/>
            </a:pPr>
            <a:r>
              <a:rPr lang="en"/>
              <a:t>Tuesday, Nov. 12 (could be later in week)</a:t>
            </a:r>
            <a:endParaRPr/>
          </a:p>
          <a:p>
            <a:pPr indent="-317500" lvl="1" marL="914400" rtl="0" algn="l">
              <a:spcBef>
                <a:spcPts val="0"/>
              </a:spcBef>
              <a:spcAft>
                <a:spcPts val="0"/>
              </a:spcAft>
              <a:buSzPts val="1400"/>
              <a:buChar char="○"/>
            </a:pPr>
            <a:r>
              <a:rPr lang="en"/>
              <a:t>Provisional “Precinct” (After provisional ballot hearing, all accepted ballots are counted together and reported as a </a:t>
            </a:r>
            <a:r>
              <a:rPr lang="en"/>
              <a:t>precinct</a:t>
            </a:r>
            <a:r>
              <a:rPr lang="en"/>
              <a: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Provisional Ballot Hearing</a:t>
            </a:r>
            <a:endParaRPr/>
          </a:p>
        </p:txBody>
      </p:sp>
      <p:sp>
        <p:nvSpPr>
          <p:cNvPr id="92" name="Google Shape;92;p17"/>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Electoral Board holds closed meeting (one representative </a:t>
            </a:r>
            <a:r>
              <a:rPr lang="en"/>
              <a:t>from each Party and each independent candidate may attend)</a:t>
            </a:r>
            <a:endParaRPr/>
          </a:p>
          <a:p>
            <a:pPr indent="-342900" lvl="0" marL="457200" rtl="0" algn="l">
              <a:spcBef>
                <a:spcPts val="0"/>
              </a:spcBef>
              <a:spcAft>
                <a:spcPts val="0"/>
              </a:spcAft>
              <a:buSzPts val="1800"/>
              <a:buChar char="●"/>
            </a:pPr>
            <a:r>
              <a:rPr lang="en"/>
              <a:t>Considers whether or not provisional ballots offered should be cast and counted.</a:t>
            </a:r>
            <a:endParaRPr/>
          </a:p>
          <a:p>
            <a:pPr indent="-342900" lvl="0" marL="457200" rtl="0" algn="l">
              <a:spcBef>
                <a:spcPts val="0"/>
              </a:spcBef>
              <a:spcAft>
                <a:spcPts val="0"/>
              </a:spcAft>
              <a:buSzPts val="1800"/>
              <a:buChar char="●"/>
            </a:pPr>
            <a:r>
              <a:rPr lang="en"/>
              <a:t>May hear from voters</a:t>
            </a:r>
            <a:endParaRPr/>
          </a:p>
          <a:p>
            <a:pPr indent="-342900" lvl="0" marL="457200" rtl="0" algn="l">
              <a:spcBef>
                <a:spcPts val="0"/>
              </a:spcBef>
              <a:spcAft>
                <a:spcPts val="0"/>
              </a:spcAft>
              <a:buSzPts val="1800"/>
              <a:buChar char="●"/>
            </a:pPr>
            <a:r>
              <a:rPr lang="en"/>
              <a:t>Hearing convened on Wednesday, but usually adjourned for one or more additional sessions; Largest Volume on Tuesday, Nov. 11 with Same Day Registration provisionals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Canvass Observers Do</a:t>
            </a:r>
            <a:endParaRPr/>
          </a:p>
        </p:txBody>
      </p:sp>
      <p:sp>
        <p:nvSpPr>
          <p:cNvPr id="98" name="Google Shape;98;p18"/>
          <p:cNvSpPr txBox="1"/>
          <p:nvPr>
            <p:ph idx="1" type="body"/>
          </p:nvPr>
        </p:nvSpPr>
        <p:spPr>
          <a:xfrm>
            <a:off x="471900" y="1919075"/>
            <a:ext cx="8222100" cy="27102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
              <a:t>Secure Provisional Ballot Log–Send to help@virginia.gop</a:t>
            </a:r>
            <a:endParaRPr/>
          </a:p>
          <a:p>
            <a:pPr indent="-342900" lvl="0" marL="457200" rtl="0" algn="l">
              <a:spcBef>
                <a:spcPts val="0"/>
              </a:spcBef>
              <a:spcAft>
                <a:spcPts val="0"/>
              </a:spcAft>
              <a:buSzPts val="1800"/>
              <a:buChar char="●"/>
            </a:pPr>
            <a:r>
              <a:rPr lang="en"/>
              <a:t>Complete Canvass Precinct Report Form for each precinct</a:t>
            </a:r>
            <a:endParaRPr/>
          </a:p>
          <a:p>
            <a:pPr indent="-317500" lvl="1" marL="914400" rtl="0" algn="l">
              <a:spcBef>
                <a:spcPts val="0"/>
              </a:spcBef>
              <a:spcAft>
                <a:spcPts val="0"/>
              </a:spcAft>
              <a:buSzPts val="1400"/>
              <a:buChar char="○"/>
            </a:pPr>
            <a:r>
              <a:rPr lang="en"/>
              <a:t>Record “Ballots Cast” and “Poll Book Count”</a:t>
            </a:r>
            <a:endParaRPr/>
          </a:p>
          <a:p>
            <a:pPr indent="-317500" lvl="1" marL="914400" rtl="0" algn="l">
              <a:spcBef>
                <a:spcPts val="0"/>
              </a:spcBef>
              <a:spcAft>
                <a:spcPts val="0"/>
              </a:spcAft>
              <a:buSzPts val="1400"/>
              <a:buChar char="○"/>
            </a:pPr>
            <a:r>
              <a:rPr lang="en"/>
              <a:t>Make Notes on Other issues discussed, especially discrepancy in numbers</a:t>
            </a:r>
            <a:endParaRPr/>
          </a:p>
          <a:p>
            <a:pPr indent="-317500" lvl="1" marL="914400" rtl="0" algn="l">
              <a:spcBef>
                <a:spcPts val="0"/>
              </a:spcBef>
              <a:spcAft>
                <a:spcPts val="0"/>
              </a:spcAft>
              <a:buSzPts val="1400"/>
              <a:buChar char="○"/>
            </a:pPr>
            <a:r>
              <a:rPr lang="en"/>
              <a:t>Send completed forms (available at va.protectthevote.com) at end of each day to help@virginia.gop</a:t>
            </a:r>
            <a:endParaRPr/>
          </a:p>
          <a:p>
            <a:pPr indent="-342900" lvl="0" marL="457200" rtl="0" algn="l">
              <a:spcBef>
                <a:spcPts val="0"/>
              </a:spcBef>
              <a:spcAft>
                <a:spcPts val="0"/>
              </a:spcAft>
              <a:buSzPts val="1800"/>
              <a:buChar char="●"/>
            </a:pPr>
            <a:r>
              <a:rPr lang="en"/>
              <a:t>One Observer (authorized by Party Chair) </a:t>
            </a:r>
            <a:r>
              <a:rPr lang="en"/>
              <a:t>attends</a:t>
            </a:r>
            <a:r>
              <a:rPr lang="en"/>
              <a:t> Provisional Ballot Hearing</a:t>
            </a:r>
            <a:endParaRPr/>
          </a:p>
          <a:p>
            <a:pPr indent="-317500" lvl="1" marL="914400" rtl="0" algn="l">
              <a:spcBef>
                <a:spcPts val="0"/>
              </a:spcBef>
              <a:spcAft>
                <a:spcPts val="0"/>
              </a:spcAft>
              <a:buSzPts val="1400"/>
              <a:buChar char="○"/>
            </a:pPr>
            <a:r>
              <a:rPr lang="en"/>
              <a:t>Use Provisional Ballot Log to follow along and ensure that Board follows law in making decisions</a:t>
            </a:r>
            <a:endParaRPr/>
          </a:p>
          <a:p>
            <a:pPr indent="-342900" lvl="0" marL="457200" rtl="0" algn="l">
              <a:spcBef>
                <a:spcPts val="0"/>
              </a:spcBef>
              <a:spcAft>
                <a:spcPts val="0"/>
              </a:spcAft>
              <a:buSzPts val="1800"/>
              <a:buChar char="●"/>
            </a:pPr>
            <a:r>
              <a:rPr lang="en"/>
              <a:t>Be Sure to Include the City/County Name in the Subject line of Your E-mail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Hotline Available To Help</a:t>
            </a:r>
            <a:endParaRPr/>
          </a:p>
        </p:txBody>
      </p:sp>
      <p:sp>
        <p:nvSpPr>
          <p:cNvPr id="104" name="Google Shape;104;p1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Election Day Hotline remains available to assist</a:t>
            </a:r>
            <a:endParaRPr/>
          </a:p>
          <a:p>
            <a:pPr indent="-342900" lvl="0" marL="457200" rtl="0" algn="l">
              <a:spcBef>
                <a:spcPts val="1200"/>
              </a:spcBef>
              <a:spcAft>
                <a:spcPts val="0"/>
              </a:spcAft>
              <a:buSzPts val="1800"/>
              <a:buChar char="●"/>
            </a:pPr>
            <a:r>
              <a:rPr lang="en"/>
              <a:t>Call 804-600-4809</a:t>
            </a:r>
            <a:endParaRPr/>
          </a:p>
          <a:p>
            <a:pPr indent="-342900" lvl="0" marL="457200" rtl="0" algn="l">
              <a:spcBef>
                <a:spcPts val="0"/>
              </a:spcBef>
              <a:spcAft>
                <a:spcPts val="0"/>
              </a:spcAft>
              <a:buSzPts val="1800"/>
              <a:buChar char="●"/>
            </a:pPr>
            <a:r>
              <a:rPr lang="en"/>
              <a:t>E-mail help@virginia.gop</a:t>
            </a:r>
            <a:endParaRPr/>
          </a:p>
          <a:p>
            <a:pPr indent="-342900" lvl="0" marL="457200" rtl="0" algn="l">
              <a:spcBef>
                <a:spcPts val="0"/>
              </a:spcBef>
              <a:spcAft>
                <a:spcPts val="0"/>
              </a:spcAft>
              <a:buSzPts val="1800"/>
              <a:buChar char="●"/>
            </a:pPr>
            <a:r>
              <a:rPr lang="en"/>
              <a:t>Visit va.protectthevote.com</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